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CCFF"/>
    <a:srgbClr val="FF0000"/>
    <a:srgbClr val="0066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94660"/>
  </p:normalViewPr>
  <p:slideViewPr>
    <p:cSldViewPr snapToGrid="0">
      <p:cViewPr varScale="1">
        <p:scale>
          <a:sx n="59" d="100"/>
          <a:sy n="59" d="100"/>
        </p:scale>
        <p:origin x="279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9D1FDD8-263B-4892-8889-B39806A99263}" type="datetimeFigureOut">
              <a:rPr kumimoji="1" lang="ja-JP" altLang="en-US" smtClean="0"/>
              <a:t>2023/7/20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8BF9BC3-47DF-4C28-BD94-3AEE4306C418}" type="slidenum">
              <a:rPr kumimoji="1" lang="ja-JP" altLang="en-US" smtClean="0"/>
              <a:t>‹#›</a:t>
            </a:fld>
            <a:endParaRPr kumimoji="1" lang="ja-JP" altLang="en-US"/>
          </a:p>
        </p:txBody>
      </p:sp>
    </p:spTree>
    <p:extLst>
      <p:ext uri="{BB962C8B-B14F-4D97-AF65-F5344CB8AC3E}">
        <p14:creationId xmlns:p14="http://schemas.microsoft.com/office/powerpoint/2010/main" val="29044611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8BF9BC3-47DF-4C28-BD94-3AEE4306C418}" type="slidenum">
              <a:rPr kumimoji="1" lang="ja-JP" altLang="en-US" smtClean="0"/>
              <a:t>1</a:t>
            </a:fld>
            <a:endParaRPr kumimoji="1" lang="ja-JP" altLang="en-US"/>
          </a:p>
        </p:txBody>
      </p:sp>
    </p:spTree>
    <p:extLst>
      <p:ext uri="{BB962C8B-B14F-4D97-AF65-F5344CB8AC3E}">
        <p14:creationId xmlns:p14="http://schemas.microsoft.com/office/powerpoint/2010/main" val="1645386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32C58E-5A2A-44E0-894D-2C5E4ABA3F61}"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ED6854-19CB-4F08-8C50-1B91E809AE21}" type="slidenum">
              <a:rPr lang="ja-JP" altLang="en-US" smtClean="0"/>
              <a:pPr/>
              <a:t>‹#›</a:t>
            </a:fld>
            <a:endParaRPr lang="ja-JP" altLang="en-US" dirty="0"/>
          </a:p>
        </p:txBody>
      </p:sp>
    </p:spTree>
    <p:extLst>
      <p:ext uri="{BB962C8B-B14F-4D97-AF65-F5344CB8AC3E}">
        <p14:creationId xmlns:p14="http://schemas.microsoft.com/office/powerpoint/2010/main" val="1411328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95E630-919D-4201-82D3-1F960062C9E4}"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421447074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9C68B6-ED70-41C4-AF00-A11E1664D245}"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2904944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B0F5EF-0C45-483D-B4EA-1EF4938F0DC9}"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416364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0994CD-28A8-49DD-BAF5-6B4E9079577A}"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185099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7D0C30-EE3A-498B-8D4D-F3C26B4EC236}"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116255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642256-6914-473B-8AEF-9C0573AC7238}" type="datetime1">
              <a:rPr kumimoji="1" lang="ja-JP" altLang="en-US" smtClean="0"/>
              <a:t>2023/7/20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202386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CA0AC14-4C04-4280-BAF6-37DFDA4F2D62}" type="datetime1">
              <a:rPr kumimoji="1" lang="ja-JP" altLang="en-US" smtClean="0"/>
              <a:t>2023/7/20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207751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B21D5-35B9-4552-8230-D7368CD45953}" type="datetime1">
              <a:rPr kumimoji="1" lang="ja-JP" altLang="en-US" smtClean="0"/>
              <a:t>2023/7/20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221315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95E630-919D-4201-82D3-1F960062C9E4}"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21854551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D21166-BDA8-4CDC-AD43-360B1575B32E}"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178143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95E630-919D-4201-82D3-1F960062C9E4}" type="datetime1">
              <a:rPr kumimoji="1" lang="ja-JP" altLang="en-US" smtClean="0"/>
              <a:t>2023/7/20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0ED6854-19CB-4F08-8C50-1B91E809AE21}" type="slidenum">
              <a:rPr kumimoji="1" lang="ja-JP" altLang="en-US" smtClean="0"/>
              <a:t>‹#›</a:t>
            </a:fld>
            <a:endParaRPr kumimoji="1" lang="ja-JP" altLang="en-US"/>
          </a:p>
        </p:txBody>
      </p:sp>
    </p:spTree>
    <p:extLst>
      <p:ext uri="{BB962C8B-B14F-4D97-AF65-F5344CB8AC3E}">
        <p14:creationId xmlns:p14="http://schemas.microsoft.com/office/powerpoint/2010/main" val="15464081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4843463" y="9300269"/>
            <a:ext cx="1543050" cy="486833"/>
          </a:xfrm>
        </p:spPr>
        <p:txBody>
          <a:bodyPr/>
          <a:lstStyle/>
          <a:p>
            <a:fld id="{10ED6854-19CB-4F08-8C50-1B91E809AE21}" type="slidenum">
              <a:rPr lang="ja-JP" altLang="en-US" smtClean="0">
                <a:latin typeface="BIZ UDPゴシック" panose="020B0400000000000000" pitchFamily="50" charset="-128"/>
                <a:ea typeface="BIZ UDPゴシック" panose="020B0400000000000000" pitchFamily="50" charset="-128"/>
              </a:rPr>
              <a:pPr/>
              <a:t>1</a:t>
            </a:fld>
            <a:endParaRPr lang="ja-JP" altLang="en-US" dirty="0">
              <a:latin typeface="BIZ UDPゴシック" panose="020B0400000000000000" pitchFamily="50" charset="-128"/>
              <a:ea typeface="BIZ UDPゴシック" panose="020B0400000000000000" pitchFamily="50" charset="-128"/>
            </a:endParaRPr>
          </a:p>
        </p:txBody>
      </p:sp>
      <p:sp>
        <p:nvSpPr>
          <p:cNvPr id="4" name="角丸四角形 4">
            <a:extLst>
              <a:ext uri="{FF2B5EF4-FFF2-40B4-BE49-F238E27FC236}">
                <a16:creationId xmlns:a16="http://schemas.microsoft.com/office/drawing/2014/main" id="{CA2BE803-7971-4B4B-A762-A6C8BA49BAC8}"/>
              </a:ext>
            </a:extLst>
          </p:cNvPr>
          <p:cNvSpPr/>
          <p:nvPr/>
        </p:nvSpPr>
        <p:spPr>
          <a:xfrm>
            <a:off x="52703" y="622121"/>
            <a:ext cx="6752593" cy="1284041"/>
          </a:xfrm>
          <a:prstGeom prst="roundRect">
            <a:avLst>
              <a:gd name="adj" fmla="val 0"/>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lnSpc>
                <a:spcPts val="3000"/>
              </a:lnSpc>
            </a:pPr>
            <a:r>
              <a:rPr lang="zh-TW" altLang="en-US" sz="2400" dirty="0">
                <a:solidFill>
                  <a:srgbClr val="000000"/>
                </a:solidFill>
                <a:latin typeface="BIZ UDPゴシック" panose="020B0400000000000000" pitchFamily="50" charset="-128"/>
                <a:ea typeface="BIZ UDPゴシック" panose="020B0400000000000000" pitchFamily="50" charset="-128"/>
              </a:rPr>
              <a:t>奈良県光熱費等高騰対策医療機関等支援給付金</a:t>
            </a:r>
            <a:endParaRPr lang="en-US" altLang="zh-TW" sz="2400" dirty="0">
              <a:solidFill>
                <a:srgbClr val="000000"/>
              </a:solidFill>
              <a:latin typeface="BIZ UDPゴシック" panose="020B0400000000000000" pitchFamily="50" charset="-128"/>
              <a:ea typeface="BIZ UDPゴシック" panose="020B0400000000000000" pitchFamily="50" charset="-128"/>
            </a:endParaRPr>
          </a:p>
          <a:p>
            <a:pPr algn="ctr">
              <a:lnSpc>
                <a:spcPts val="3000"/>
              </a:lnSpc>
            </a:pPr>
            <a:endParaRPr lang="en-US" altLang="ja-JP" sz="2800" dirty="0">
              <a:solidFill>
                <a:srgbClr val="000000"/>
              </a:solidFill>
              <a:latin typeface="BIZ UDPゴシック" panose="020B0400000000000000" pitchFamily="50" charset="-128"/>
              <a:ea typeface="BIZ UDPゴシック" panose="020B0400000000000000" pitchFamily="50" charset="-128"/>
            </a:endParaRPr>
          </a:p>
          <a:p>
            <a:pPr algn="ctr">
              <a:lnSpc>
                <a:spcPts val="3000"/>
              </a:lnSpc>
            </a:pP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2BA57A67-9240-4066-ABD0-A45DEE1B0B52}"/>
              </a:ext>
            </a:extLst>
          </p:cNvPr>
          <p:cNvSpPr txBox="1"/>
          <p:nvPr/>
        </p:nvSpPr>
        <p:spPr>
          <a:xfrm>
            <a:off x="63361" y="2083586"/>
            <a:ext cx="6752593" cy="1417493"/>
          </a:xfrm>
          <a:prstGeom prst="rect">
            <a:avLst/>
          </a:prstGeom>
          <a:noFill/>
          <a:ln w="22225">
            <a:solidFill>
              <a:schemeClr val="tx1"/>
            </a:solidFill>
          </a:ln>
        </p:spPr>
        <p:txBody>
          <a:bodyPr wrap="square" rtlCol="0" anchor="ctr" anchorCtr="0">
            <a:noAutofit/>
          </a:bodyPr>
          <a:lstStyle/>
          <a:p>
            <a:pPr>
              <a:lnSpc>
                <a:spcPts val="2500"/>
              </a:lnSpc>
            </a:pPr>
            <a:r>
              <a:rPr lang="ja-JP" altLang="en-US" u="sng" dirty="0">
                <a:solidFill>
                  <a:srgbClr val="000000"/>
                </a:solidFill>
                <a:latin typeface="BIZ UDPゴシック" panose="020B0400000000000000" pitchFamily="50" charset="-128"/>
                <a:ea typeface="BIZ UDPゴシック" panose="020B0400000000000000" pitchFamily="50" charset="-128"/>
              </a:rPr>
              <a:t>１　事業の概要</a:t>
            </a:r>
            <a:endParaRPr lang="ja-JP" altLang="en-US" u="sng" dirty="0">
              <a:latin typeface="BIZ UDPゴシック" panose="020B0400000000000000" pitchFamily="50" charset="-128"/>
              <a:ea typeface="BIZ UDPゴシック" panose="020B0400000000000000" pitchFamily="50" charset="-128"/>
            </a:endParaRPr>
          </a:p>
          <a:p>
            <a:pPr marL="269998">
              <a:lnSpc>
                <a:spcPts val="2500"/>
              </a:lnSpc>
            </a:pPr>
            <a:r>
              <a:rPr lang="ja-JP" altLang="en-US" dirty="0">
                <a:solidFill>
                  <a:srgbClr val="000000"/>
                </a:solidFill>
                <a:latin typeface="BIZ UDPゴシック" panose="020B0400000000000000" pitchFamily="50" charset="-128"/>
                <a:ea typeface="BIZ UDPゴシック" panose="020B0400000000000000" pitchFamily="50" charset="-128"/>
              </a:rPr>
              <a:t>光熱費等の高騰の影響を受けた医療機関等の負担を軽減し、安心して医療を受けることができる</a:t>
            </a:r>
            <a:r>
              <a:rPr lang="ja-JP" altLang="en-US">
                <a:solidFill>
                  <a:srgbClr val="000000"/>
                </a:solidFill>
                <a:latin typeface="BIZ UDPゴシック" panose="020B0400000000000000" pitchFamily="50" charset="-128"/>
                <a:ea typeface="BIZ UDPゴシック" panose="020B0400000000000000" pitchFamily="50" charset="-128"/>
              </a:rPr>
              <a:t>体制を確保する</a:t>
            </a:r>
            <a:r>
              <a:rPr lang="ja-JP" altLang="en-US" dirty="0">
                <a:solidFill>
                  <a:srgbClr val="000000"/>
                </a:solidFill>
                <a:latin typeface="BIZ UDPゴシック" panose="020B0400000000000000" pitchFamily="50" charset="-128"/>
                <a:ea typeface="BIZ UDPゴシック" panose="020B0400000000000000" pitchFamily="50" charset="-128"/>
              </a:rPr>
              <a:t>ため、医療機関等に対し、給付金を給付　</a:t>
            </a:r>
            <a:endParaRPr lang="en-US" altLang="ja-JP" sz="32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B26A5D47-76FE-44E6-97CC-86AAEFC943F9}"/>
              </a:ext>
            </a:extLst>
          </p:cNvPr>
          <p:cNvSpPr txBox="1"/>
          <p:nvPr/>
        </p:nvSpPr>
        <p:spPr>
          <a:xfrm>
            <a:off x="49693" y="3686307"/>
            <a:ext cx="6752593" cy="2664000"/>
          </a:xfrm>
          <a:prstGeom prst="rect">
            <a:avLst/>
          </a:prstGeom>
          <a:noFill/>
          <a:ln w="22225">
            <a:solidFill>
              <a:schemeClr val="tx1"/>
            </a:solidFill>
          </a:ln>
        </p:spPr>
        <p:txBody>
          <a:bodyPr wrap="square" rtlCol="0" anchor="t" anchorCtr="0">
            <a:noAutofit/>
          </a:bodyPr>
          <a:lstStyle/>
          <a:p>
            <a:pPr>
              <a:lnSpc>
                <a:spcPts val="2250"/>
              </a:lnSpc>
            </a:pPr>
            <a:r>
              <a:rPr lang="ja-JP" altLang="en-US" u="sng" dirty="0">
                <a:solidFill>
                  <a:srgbClr val="000000"/>
                </a:solidFill>
                <a:latin typeface="BIZ UDPゴシック" panose="020B0400000000000000" pitchFamily="50" charset="-128"/>
                <a:ea typeface="BIZ UDPゴシック" panose="020B0400000000000000" pitchFamily="50" charset="-128"/>
              </a:rPr>
              <a:t>２　対象施設</a:t>
            </a:r>
            <a:r>
              <a:rPr lang="ja-JP" altLang="en-US" sz="1600" u="sng" dirty="0">
                <a:solidFill>
                  <a:srgbClr val="000000"/>
                </a:solidFill>
                <a:latin typeface="BIZ UDPゴシック" panose="020B0400000000000000" pitchFamily="50" charset="-128"/>
                <a:ea typeface="BIZ UDPゴシック" panose="020B0400000000000000" pitchFamily="50" charset="-128"/>
              </a:rPr>
              <a:t>及び</a:t>
            </a:r>
            <a:r>
              <a:rPr lang="ja-JP" altLang="en-US" u="sng" dirty="0">
                <a:solidFill>
                  <a:srgbClr val="000000"/>
                </a:solidFill>
                <a:latin typeface="BIZ UDPゴシック" panose="020B0400000000000000" pitchFamily="50" charset="-128"/>
                <a:ea typeface="BIZ UDPゴシック" panose="020B0400000000000000" pitchFamily="50" charset="-128"/>
              </a:rPr>
              <a:t>給付額</a:t>
            </a:r>
            <a:r>
              <a:rPr lang="ja-JP" altLang="en-US" sz="1600" u="sng" dirty="0">
                <a:solidFill>
                  <a:srgbClr val="000000"/>
                </a:solidFill>
                <a:latin typeface="BIZ UDPゴシック" panose="020B0400000000000000" pitchFamily="50" charset="-128"/>
                <a:ea typeface="BIZ UDPゴシック" panose="020B0400000000000000" pitchFamily="50" charset="-128"/>
              </a:rPr>
              <a:t>等</a:t>
            </a:r>
            <a:endParaRPr lang="ja-JP" altLang="en-US" u="sng"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76FB2F83-A70D-4CAA-9547-AD68642473DA}"/>
              </a:ext>
            </a:extLst>
          </p:cNvPr>
          <p:cNvSpPr txBox="1"/>
          <p:nvPr/>
        </p:nvSpPr>
        <p:spPr>
          <a:xfrm>
            <a:off x="49693" y="6570662"/>
            <a:ext cx="6752593" cy="3204000"/>
          </a:xfrm>
          <a:prstGeom prst="rect">
            <a:avLst/>
          </a:prstGeom>
          <a:noFill/>
          <a:ln w="22225">
            <a:solidFill>
              <a:schemeClr val="tx1"/>
            </a:solidFill>
          </a:ln>
        </p:spPr>
        <p:txBody>
          <a:bodyPr wrap="square" rtlCol="0" anchor="t" anchorCtr="0">
            <a:noAutofit/>
          </a:bodyPr>
          <a:lstStyle/>
          <a:p>
            <a:pPr>
              <a:lnSpc>
                <a:spcPts val="2250"/>
              </a:lnSpc>
            </a:pPr>
            <a:r>
              <a:rPr lang="en-US" altLang="ja-JP" u="sng" dirty="0">
                <a:solidFill>
                  <a:srgbClr val="000000"/>
                </a:solidFill>
                <a:latin typeface="BIZ UDPゴシック" panose="020B0400000000000000" pitchFamily="50" charset="-128"/>
                <a:ea typeface="BIZ UDPゴシック" panose="020B0400000000000000" pitchFamily="50" charset="-128"/>
              </a:rPr>
              <a:t>3 </a:t>
            </a:r>
            <a:r>
              <a:rPr lang="ja-JP" altLang="en-US" u="sng" dirty="0">
                <a:solidFill>
                  <a:srgbClr val="000000"/>
                </a:solidFill>
                <a:latin typeface="BIZ UDPゴシック" panose="020B0400000000000000" pitchFamily="50" charset="-128"/>
                <a:ea typeface="BIZ UDPゴシック" panose="020B0400000000000000" pitchFamily="50" charset="-128"/>
              </a:rPr>
              <a:t>給付の流れ</a:t>
            </a:r>
            <a:endParaRPr lang="ja-JP" altLang="en-US" u="sng" dirty="0">
              <a:latin typeface="BIZ UDPゴシック" panose="020B0400000000000000" pitchFamily="50" charset="-128"/>
              <a:ea typeface="BIZ UDPゴシック" panose="020B0400000000000000" pitchFamily="50" charset="-128"/>
            </a:endParaRPr>
          </a:p>
        </p:txBody>
      </p:sp>
      <p:sp>
        <p:nvSpPr>
          <p:cNvPr id="12" name="角丸四角形 4">
            <a:extLst>
              <a:ext uri="{FF2B5EF4-FFF2-40B4-BE49-F238E27FC236}">
                <a16:creationId xmlns:a16="http://schemas.microsoft.com/office/drawing/2014/main" id="{58EB93E1-B6D3-43D4-9F49-53C7BF93E5CC}"/>
              </a:ext>
            </a:extLst>
          </p:cNvPr>
          <p:cNvSpPr/>
          <p:nvPr/>
        </p:nvSpPr>
        <p:spPr>
          <a:xfrm>
            <a:off x="1825650" y="1071890"/>
            <a:ext cx="4909507" cy="741435"/>
          </a:xfrm>
          <a:prstGeom prst="roundRect">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lnSpc>
                <a:spcPts val="2250"/>
              </a:lnSpc>
            </a:pPr>
            <a:r>
              <a:rPr lang="ja-JP" altLang="en-US" dirty="0">
                <a:solidFill>
                  <a:srgbClr val="000000"/>
                </a:solidFill>
                <a:latin typeface="BIZ UDPゴシック" panose="020B0400000000000000" pitchFamily="50" charset="-128"/>
                <a:ea typeface="BIZ UDPゴシック" panose="020B0400000000000000" pitchFamily="50" charset="-128"/>
              </a:rPr>
              <a:t>［令和５年度６月補正予算案　６２２百万円</a:t>
            </a:r>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ctr">
              <a:lnSpc>
                <a:spcPts val="2250"/>
              </a:lnSpc>
            </a:pPr>
            <a:r>
              <a:rPr lang="en-US" altLang="ja-JP" sz="1400" dirty="0">
                <a:solidFill>
                  <a:srgbClr val="000000"/>
                </a:solidFill>
                <a:latin typeface="BIZ UDPゴシック" panose="020B0400000000000000" pitchFamily="50" charset="-128"/>
                <a:ea typeface="BIZ UDPゴシック" panose="020B0400000000000000"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rPr>
              <a:t>財源：電力・ガス・食料品等価格高騰重点支援地方交付金</a:t>
            </a:r>
            <a:r>
              <a:rPr lang="en-US" altLang="ja-JP" sz="1400" dirty="0">
                <a:solidFill>
                  <a:srgbClr val="000000"/>
                </a:solidFill>
                <a:latin typeface="BIZ UDPゴシック" panose="020B0400000000000000" pitchFamily="50" charset="-128"/>
                <a:ea typeface="BIZ UDPゴシック" panose="020B0400000000000000" pitchFamily="50" charset="-128"/>
              </a:rPr>
              <a:t>)</a:t>
            </a:r>
            <a:r>
              <a:rPr lang="ja-JP" altLang="en-US" dirty="0">
                <a:solidFill>
                  <a:srgbClr val="000000"/>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15031043-BF51-4201-B927-C82C56CA1E55}"/>
              </a:ext>
            </a:extLst>
          </p:cNvPr>
          <p:cNvSpPr/>
          <p:nvPr/>
        </p:nvSpPr>
        <p:spPr>
          <a:xfrm>
            <a:off x="416317" y="6983311"/>
            <a:ext cx="1017661" cy="2703548"/>
          </a:xfrm>
          <a:prstGeom prst="roundRect">
            <a:avLst/>
          </a:prstGeom>
          <a:solidFill>
            <a:schemeClr val="accent6">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県</a:t>
            </a:r>
          </a:p>
        </p:txBody>
      </p:sp>
      <p:sp>
        <p:nvSpPr>
          <p:cNvPr id="14" name="四角形: 角を丸くする 13">
            <a:extLst>
              <a:ext uri="{FF2B5EF4-FFF2-40B4-BE49-F238E27FC236}">
                <a16:creationId xmlns:a16="http://schemas.microsoft.com/office/drawing/2014/main" id="{9D8A4DAC-B881-4421-917F-3D20BFAAE670}"/>
              </a:ext>
            </a:extLst>
          </p:cNvPr>
          <p:cNvSpPr/>
          <p:nvPr/>
        </p:nvSpPr>
        <p:spPr>
          <a:xfrm>
            <a:off x="5314952" y="6983311"/>
            <a:ext cx="1316035" cy="2703548"/>
          </a:xfrm>
          <a:prstGeom prst="roundRect">
            <a:avLst/>
          </a:prstGeom>
          <a:solidFill>
            <a:schemeClr val="accent4">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医療機関等</a:t>
            </a:r>
          </a:p>
        </p:txBody>
      </p:sp>
      <p:sp>
        <p:nvSpPr>
          <p:cNvPr id="13" name="矢印: 右 12">
            <a:extLst>
              <a:ext uri="{FF2B5EF4-FFF2-40B4-BE49-F238E27FC236}">
                <a16:creationId xmlns:a16="http://schemas.microsoft.com/office/drawing/2014/main" id="{F6B3932D-7999-47E9-8344-4A337BAD3E3B}"/>
              </a:ext>
            </a:extLst>
          </p:cNvPr>
          <p:cNvSpPr/>
          <p:nvPr/>
        </p:nvSpPr>
        <p:spPr>
          <a:xfrm>
            <a:off x="1515513" y="6983311"/>
            <a:ext cx="3780389" cy="1085645"/>
          </a:xfrm>
          <a:prstGeom prst="rightArrow">
            <a:avLst>
              <a:gd name="adj1" fmla="val 71076"/>
              <a:gd name="adj2" fmla="val 4095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①事業の案内</a:t>
            </a:r>
            <a:r>
              <a:rPr kumimoji="1" lang="ja-JP" altLang="en-US" sz="1400" dirty="0">
                <a:solidFill>
                  <a:schemeClr val="tx1"/>
                </a:solidFill>
                <a:latin typeface="BIZ UDPゴシック" panose="020B0400000000000000" pitchFamily="50" charset="-128"/>
                <a:ea typeface="BIZ UDPゴシック" panose="020B0400000000000000" pitchFamily="50" charset="-128"/>
              </a:rPr>
              <a:t>及び</a:t>
            </a:r>
            <a:r>
              <a:rPr kumimoji="1" lang="ja-JP" altLang="en-US" sz="1600" dirty="0">
                <a:solidFill>
                  <a:schemeClr val="tx1"/>
                </a:solidFill>
                <a:latin typeface="BIZ UDPゴシック" panose="020B0400000000000000" pitchFamily="50" charset="-128"/>
                <a:ea typeface="BIZ UDPゴシック" panose="020B0400000000000000" pitchFamily="50" charset="-128"/>
              </a:rPr>
              <a:t>申請・請求に必要となる情報（</a:t>
            </a:r>
            <a:r>
              <a:rPr kumimoji="1" lang="en-US" altLang="ja-JP" sz="1600" dirty="0">
                <a:solidFill>
                  <a:schemeClr val="tx1"/>
                </a:solidFill>
                <a:latin typeface="BIZ UDPゴシック" panose="020B0400000000000000" pitchFamily="50" charset="-128"/>
                <a:ea typeface="BIZ UDPゴシック" panose="020B0400000000000000" pitchFamily="50" charset="-128"/>
              </a:rPr>
              <a:t>ID,PW</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を</a:t>
            </a:r>
            <a:r>
              <a:rPr kumimoji="1" lang="ja-JP" altLang="en-US" sz="1600" dirty="0">
                <a:solidFill>
                  <a:schemeClr val="tx1"/>
                </a:solidFill>
                <a:latin typeface="BIZ UDPゴシック" panose="020B0400000000000000" pitchFamily="50" charset="-128"/>
                <a:ea typeface="BIZ UDPゴシック" panose="020B0400000000000000" pitchFamily="50" charset="-128"/>
              </a:rPr>
              <a:t>個別に郵送</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tx1"/>
                </a:solidFill>
                <a:highlight>
                  <a:srgbClr val="FFFF00"/>
                </a:highlight>
                <a:latin typeface="BIZ UDPゴシック" panose="020B0400000000000000" pitchFamily="50" charset="-128"/>
                <a:ea typeface="BIZ UDPゴシック" panose="020B0400000000000000" pitchFamily="50" charset="-128"/>
              </a:rPr>
              <a:t>令和</a:t>
            </a:r>
            <a:r>
              <a:rPr kumimoji="1" lang="ja-JP" altLang="en-US" sz="1600">
                <a:solidFill>
                  <a:schemeClr val="tx1"/>
                </a:solidFill>
                <a:highlight>
                  <a:srgbClr val="FFFF00"/>
                </a:highlight>
                <a:latin typeface="BIZ UDPゴシック" panose="020B0400000000000000" pitchFamily="50" charset="-128"/>
                <a:ea typeface="BIZ UDPゴシック" panose="020B0400000000000000" pitchFamily="50" charset="-128"/>
              </a:rPr>
              <a:t>５年８月２５日</a:t>
            </a:r>
            <a:r>
              <a:rPr kumimoji="1" lang="ja-JP" altLang="en-US" sz="1600" dirty="0">
                <a:solidFill>
                  <a:schemeClr val="tx1"/>
                </a:solidFill>
                <a:highlight>
                  <a:srgbClr val="FFFF00"/>
                </a:highlight>
                <a:latin typeface="BIZ UDPゴシック" panose="020B0400000000000000" pitchFamily="50" charset="-128"/>
                <a:ea typeface="BIZ UDPゴシック" panose="020B0400000000000000" pitchFamily="50" charset="-128"/>
              </a:rPr>
              <a:t>発送予定</a:t>
            </a:r>
          </a:p>
        </p:txBody>
      </p:sp>
      <p:sp>
        <p:nvSpPr>
          <p:cNvPr id="18" name="矢印: 右 17">
            <a:extLst>
              <a:ext uri="{FF2B5EF4-FFF2-40B4-BE49-F238E27FC236}">
                <a16:creationId xmlns:a16="http://schemas.microsoft.com/office/drawing/2014/main" id="{BF825235-C443-4288-ABD8-F618204064F0}"/>
              </a:ext>
            </a:extLst>
          </p:cNvPr>
          <p:cNvSpPr/>
          <p:nvPr/>
        </p:nvSpPr>
        <p:spPr>
          <a:xfrm flipH="1">
            <a:off x="1458357" y="7955771"/>
            <a:ext cx="3780389" cy="1085645"/>
          </a:xfrm>
          <a:prstGeom prst="rightArrow">
            <a:avLst>
              <a:gd name="adj1" fmla="val 71076"/>
              <a:gd name="adj2" fmla="val 40955"/>
            </a:avLst>
          </a:prstGeom>
          <a:solidFill>
            <a:schemeClr val="accent4">
              <a:lumMod val="20000"/>
              <a:lumOff val="80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②電子申請・電子請求（</a:t>
            </a:r>
            <a:r>
              <a:rPr kumimoji="1" lang="en-US" altLang="ja-JP" sz="1600" dirty="0">
                <a:solidFill>
                  <a:schemeClr val="tx1"/>
                </a:solidFill>
                <a:latin typeface="BIZ UDPゴシック" panose="020B0400000000000000" pitchFamily="50" charset="-128"/>
                <a:ea typeface="BIZ UDPゴシック" panose="020B0400000000000000" pitchFamily="50" charset="-128"/>
              </a:rPr>
              <a:t>e-</a:t>
            </a:r>
            <a:r>
              <a:rPr kumimoji="1" lang="ja-JP" altLang="en-US" sz="1600" dirty="0">
                <a:solidFill>
                  <a:schemeClr val="tx1"/>
                </a:solidFill>
                <a:latin typeface="BIZ UDPゴシック" panose="020B0400000000000000" pitchFamily="50" charset="-128"/>
                <a:ea typeface="BIZ UDPゴシック" panose="020B0400000000000000" pitchFamily="50" charset="-128"/>
              </a:rPr>
              <a:t>古都なら）</a:t>
            </a:r>
            <a:r>
              <a:rPr kumimoji="1" lang="ja-JP" altLang="en-US" sz="1600" dirty="0">
                <a:solidFill>
                  <a:schemeClr val="tx1"/>
                </a:solidFill>
                <a:highlight>
                  <a:srgbClr val="FFFF00"/>
                </a:highlight>
                <a:latin typeface="BIZ UDPゴシック" panose="020B0400000000000000" pitchFamily="50" charset="-128"/>
                <a:ea typeface="BIZ UDPゴシック" panose="020B0400000000000000" pitchFamily="50" charset="-128"/>
              </a:rPr>
              <a:t>受付期間：令和５年８月２８日から</a:t>
            </a:r>
            <a:endParaRPr kumimoji="1" lang="en-US" altLang="ja-JP" sz="160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chemeClr val="tx1"/>
                </a:solidFill>
                <a:highlight>
                  <a:srgbClr val="FFFF00"/>
                </a:highlight>
                <a:latin typeface="BIZ UDPゴシック" panose="020B0400000000000000" pitchFamily="50" charset="-128"/>
                <a:ea typeface="BIZ UDPゴシック" panose="020B0400000000000000" pitchFamily="50" charset="-128"/>
              </a:rPr>
              <a:t>令和５年１１月１０日まで</a:t>
            </a:r>
            <a:endParaRPr kumimoji="1" lang="en-US" altLang="ja-JP" sz="1600" dirty="0">
              <a:solidFill>
                <a:schemeClr val="tx1"/>
              </a:solidFill>
              <a:highlight>
                <a:srgbClr val="FFFF00"/>
              </a:highlight>
              <a:latin typeface="BIZ UDPゴシック" panose="020B0400000000000000" pitchFamily="50" charset="-128"/>
              <a:ea typeface="BIZ UDPゴシック" panose="020B0400000000000000" pitchFamily="50" charset="-128"/>
            </a:endParaRPr>
          </a:p>
        </p:txBody>
      </p:sp>
      <p:sp>
        <p:nvSpPr>
          <p:cNvPr id="19" name="矢印: 右 18">
            <a:extLst>
              <a:ext uri="{FF2B5EF4-FFF2-40B4-BE49-F238E27FC236}">
                <a16:creationId xmlns:a16="http://schemas.microsoft.com/office/drawing/2014/main" id="{EEB78A64-7BDB-4D21-9E1A-A0DB93F76E50}"/>
              </a:ext>
            </a:extLst>
          </p:cNvPr>
          <p:cNvSpPr/>
          <p:nvPr/>
        </p:nvSpPr>
        <p:spPr>
          <a:xfrm>
            <a:off x="1515513" y="8968271"/>
            <a:ext cx="3780389" cy="716217"/>
          </a:xfrm>
          <a:prstGeom prst="rightArrow">
            <a:avLst>
              <a:gd name="adj1" fmla="val 71076"/>
              <a:gd name="adj2" fmla="val 4095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③給付決定の通知、給付金の給付</a:t>
            </a:r>
            <a:endParaRPr kumimoji="1" lang="ja-JP" altLang="en-US" sz="1600" dirty="0"/>
          </a:p>
        </p:txBody>
      </p:sp>
      <p:sp>
        <p:nvSpPr>
          <p:cNvPr id="22" name="テキスト ボックス 21">
            <a:extLst>
              <a:ext uri="{FF2B5EF4-FFF2-40B4-BE49-F238E27FC236}">
                <a16:creationId xmlns:a16="http://schemas.microsoft.com/office/drawing/2014/main" id="{D8903269-4E10-438B-ABB6-B93D0652770C}"/>
              </a:ext>
            </a:extLst>
          </p:cNvPr>
          <p:cNvSpPr txBox="1"/>
          <p:nvPr/>
        </p:nvSpPr>
        <p:spPr>
          <a:xfrm>
            <a:off x="2974848" y="39734"/>
            <a:ext cx="3980216" cy="406714"/>
          </a:xfrm>
          <a:prstGeom prst="rect">
            <a:avLst/>
          </a:prstGeom>
          <a:noFill/>
        </p:spPr>
        <p:txBody>
          <a:bodyPr wrap="square">
            <a:spAutoFit/>
          </a:bodyPr>
          <a:lstStyle/>
          <a:p>
            <a:pPr algn="ctr">
              <a:lnSpc>
                <a:spcPts val="3000"/>
              </a:lnSpc>
            </a:pPr>
            <a:r>
              <a:rPr lang="ja-JP" altLang="en-US" sz="1400" dirty="0">
                <a:solidFill>
                  <a:srgbClr val="000000"/>
                </a:solidFill>
                <a:latin typeface="BIZ UDPゴシック" panose="020B0400000000000000" pitchFamily="50" charset="-128"/>
                <a:ea typeface="BIZ UDPゴシック" panose="020B0400000000000000" pitchFamily="50" charset="-128"/>
              </a:rPr>
              <a:t>令和５年７月２７日　地域医療連携課・薬務課</a:t>
            </a:r>
            <a:endParaRPr lang="en-US" altLang="zh-TW" sz="1400"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7" name="表 16">
            <a:extLst>
              <a:ext uri="{FF2B5EF4-FFF2-40B4-BE49-F238E27FC236}">
                <a16:creationId xmlns:a16="http://schemas.microsoft.com/office/drawing/2014/main" id="{75ED8C04-C7C7-4BDC-9146-63B5495AC79C}"/>
              </a:ext>
            </a:extLst>
          </p:cNvPr>
          <p:cNvGraphicFramePr>
            <a:graphicFrameLocks noGrp="1"/>
          </p:cNvGraphicFramePr>
          <p:nvPr>
            <p:extLst>
              <p:ext uri="{D42A27DB-BD31-4B8C-83A1-F6EECF244321}">
                <p14:modId xmlns:p14="http://schemas.microsoft.com/office/powerpoint/2010/main" val="751178783"/>
              </p:ext>
            </p:extLst>
          </p:nvPr>
        </p:nvGraphicFramePr>
        <p:xfrm>
          <a:off x="132243" y="4085436"/>
          <a:ext cx="6624158" cy="2160000"/>
        </p:xfrm>
        <a:graphic>
          <a:graphicData uri="http://schemas.openxmlformats.org/drawingml/2006/table">
            <a:tbl>
              <a:tblPr firstRow="1" firstCol="1" bandRow="1">
                <a:tableStyleId>{5C22544A-7EE6-4342-B048-85BDC9FD1C3A}</a:tableStyleId>
              </a:tblPr>
              <a:tblGrid>
                <a:gridCol w="928249">
                  <a:extLst>
                    <a:ext uri="{9D8B030D-6E8A-4147-A177-3AD203B41FA5}">
                      <a16:colId xmlns:a16="http://schemas.microsoft.com/office/drawing/2014/main" val="3730319314"/>
                    </a:ext>
                  </a:extLst>
                </a:gridCol>
                <a:gridCol w="2679658">
                  <a:extLst>
                    <a:ext uri="{9D8B030D-6E8A-4147-A177-3AD203B41FA5}">
                      <a16:colId xmlns:a16="http://schemas.microsoft.com/office/drawing/2014/main" val="1551819841"/>
                    </a:ext>
                  </a:extLst>
                </a:gridCol>
                <a:gridCol w="3016251">
                  <a:extLst>
                    <a:ext uri="{9D8B030D-6E8A-4147-A177-3AD203B41FA5}">
                      <a16:colId xmlns:a16="http://schemas.microsoft.com/office/drawing/2014/main" val="2434311145"/>
                    </a:ext>
                  </a:extLst>
                </a:gridCol>
              </a:tblGrid>
              <a:tr h="432000">
                <a:tc>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対象施設</a:t>
                      </a:r>
                    </a:p>
                  </a:txBody>
                  <a:tcPr marL="51435" marR="51435"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病院、診療所（医科・歯科）、</a:t>
                      </a:r>
                      <a:r>
                        <a:rPr lang="ja-JP" altLang="ja-JP" sz="1400" b="0" kern="100" dirty="0">
                          <a:solidFill>
                            <a:schemeClr val="tx1"/>
                          </a:solidFill>
                          <a:effectLst/>
                          <a:latin typeface="BIZ UDPゴシック" panose="020B0400000000000000" pitchFamily="50" charset="-128"/>
                          <a:ea typeface="BIZ UDPゴシック" panose="020B0400000000000000" pitchFamily="50" charset="-128"/>
                        </a:rPr>
                        <a:t>薬局</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a:t>
                      </a:r>
                      <a:r>
                        <a:rPr lang="ja-JP" sz="1400" b="0" kern="100" dirty="0">
                          <a:solidFill>
                            <a:schemeClr val="tx1"/>
                          </a:solidFill>
                          <a:effectLst/>
                          <a:latin typeface="BIZ UDPゴシック" panose="020B0400000000000000" pitchFamily="50" charset="-128"/>
                          <a:ea typeface="BIZ UDPゴシック" panose="020B0400000000000000" pitchFamily="50" charset="-128"/>
                        </a:rPr>
                        <a:t>助産所、訪問看護</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事業所、施術所</a:t>
                      </a:r>
                      <a:endParaRPr lang="ja-JP" sz="1400" b="0" kern="100" dirty="0">
                        <a:solidFill>
                          <a:schemeClr val="tx1"/>
                        </a:solidFill>
                        <a:effectLst/>
                        <a:latin typeface="BIZ UDPゴシック" panose="020B0400000000000000" pitchFamily="50" charset="-128"/>
                        <a:ea typeface="BIZ UDPゴシック" panose="020B0400000000000000" pitchFamily="50" charset="-128"/>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864132240"/>
                  </a:ext>
                </a:extLst>
              </a:tr>
              <a:tr h="432000">
                <a:tc rowSpan="2">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給 付 額</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病院、有床診療所</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 病床数　</a:t>
                      </a:r>
                      <a:r>
                        <a:rPr lang="en-US" altLang="ja-JP" sz="1400" b="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　３．</a:t>
                      </a:r>
                      <a:r>
                        <a:rPr lang="ja-JP" altLang="ja-JP" sz="1400" b="0" kern="100" dirty="0">
                          <a:solidFill>
                            <a:schemeClr val="tx1"/>
                          </a:solidFill>
                          <a:effectLst/>
                          <a:latin typeface="BIZ UDPゴシック" panose="020B0400000000000000" pitchFamily="50" charset="-128"/>
                          <a:ea typeface="BIZ UDPゴシック" panose="020B0400000000000000" pitchFamily="50" charset="-128"/>
                        </a:rPr>
                        <a:t>５万円</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（１床あたり）</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374998325"/>
                  </a:ext>
                </a:extLst>
              </a:tr>
              <a:tr h="648000">
                <a:tc vMerge="1">
                  <a:txBody>
                    <a:bodyPr/>
                    <a:lstStyle/>
                    <a:p>
                      <a:endParaRPr kumimoji="1" lang="ja-JP" altLang="en-US"/>
                    </a:p>
                  </a:txBody>
                  <a:tcPr/>
                </a:tc>
                <a:tc>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無床診療所</a:t>
                      </a:r>
                      <a:r>
                        <a:rPr lang="ja-JP" altLang="ja-JP" sz="1400" b="0" kern="100" dirty="0">
                          <a:solidFill>
                            <a:schemeClr val="tx1"/>
                          </a:solidFill>
                          <a:effectLst/>
                          <a:latin typeface="BIZ UDPゴシック" panose="020B0400000000000000" pitchFamily="50" charset="-128"/>
                          <a:ea typeface="BIZ UDPゴシック" panose="020B0400000000000000" pitchFamily="50" charset="-128"/>
                        </a:rPr>
                        <a:t>、薬局</a:t>
                      </a:r>
                      <a:r>
                        <a:rPr lang="ja-JP" sz="1400" b="0" kern="100" dirty="0">
                          <a:solidFill>
                            <a:schemeClr val="tx1"/>
                          </a:solidFill>
                          <a:effectLst/>
                          <a:latin typeface="BIZ UDPゴシック" panose="020B0400000000000000" pitchFamily="50" charset="-128"/>
                          <a:ea typeface="BIZ UDPゴシック" panose="020B0400000000000000" pitchFamily="50" charset="-128"/>
                        </a:rPr>
                        <a:t>、助産所、</a:t>
                      </a:r>
                      <a:endParaRPr lang="en-US" altLang="ja-JP" sz="1400" b="0" kern="100" dirty="0">
                        <a:solidFill>
                          <a:schemeClr val="tx1"/>
                        </a:solidFill>
                        <a:effectLst/>
                        <a:latin typeface="BIZ UDPゴシック" panose="020B0400000000000000" pitchFamily="50" charset="-128"/>
                        <a:ea typeface="BIZ UDPゴシック" panose="020B0400000000000000" pitchFamily="50" charset="-128"/>
                      </a:endParaRPr>
                    </a:p>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訪問看護</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事業所、施術所</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r>
                        <a:rPr lang="en-US" altLang="ja-JP" sz="1400" b="0" kern="100" dirty="0">
                          <a:solidFill>
                            <a:schemeClr val="tx1"/>
                          </a:solidFill>
                          <a:effectLst/>
                          <a:latin typeface="BIZ UDPゴシック" panose="020B0400000000000000" pitchFamily="50" charset="-128"/>
                          <a:ea typeface="BIZ UDPゴシック" panose="020B0400000000000000" pitchFamily="50" charset="-128"/>
                        </a:rPr>
                        <a:t> </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３．</a:t>
                      </a:r>
                      <a:r>
                        <a:rPr lang="ja-JP" sz="1400" b="0" kern="100" dirty="0">
                          <a:solidFill>
                            <a:schemeClr val="tx1"/>
                          </a:solidFill>
                          <a:effectLst/>
                          <a:latin typeface="BIZ UDPゴシック" panose="020B0400000000000000" pitchFamily="50" charset="-128"/>
                          <a:ea typeface="BIZ UDPゴシック" panose="020B0400000000000000" pitchFamily="50" charset="-128"/>
                        </a:rPr>
                        <a:t>５万円</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a:t>
                      </a:r>
                      <a:r>
                        <a:rPr lang="ja-JP" altLang="ja-JP" sz="1400" b="0" kern="100" dirty="0">
                          <a:solidFill>
                            <a:schemeClr val="tx1"/>
                          </a:solidFill>
                          <a:effectLst/>
                          <a:latin typeface="BIZ UDPゴシック" panose="020B0400000000000000" pitchFamily="50" charset="-128"/>
                          <a:ea typeface="BIZ UDPゴシック" panose="020B0400000000000000" pitchFamily="50" charset="-128"/>
                        </a:rPr>
                        <a:t>１施設あたり</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225491422"/>
                  </a:ext>
                </a:extLst>
              </a:tr>
              <a:tr h="648000">
                <a:tc>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対象経費</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just"/>
                      <a:r>
                        <a:rPr lang="ja-JP" sz="1400" b="0" kern="100" dirty="0">
                          <a:solidFill>
                            <a:schemeClr val="tx1"/>
                          </a:solidFill>
                          <a:effectLst/>
                          <a:latin typeface="BIZ UDPゴシック" panose="020B0400000000000000" pitchFamily="50" charset="-128"/>
                          <a:ea typeface="BIZ UDPゴシック" panose="020B0400000000000000" pitchFamily="50" charset="-128"/>
                        </a:rPr>
                        <a:t>光熱費等の高騰による医療提供の負担を軽減するためであれば幅広く</a:t>
                      </a:r>
                      <a:r>
                        <a:rPr lang="ja-JP" altLang="en-US" sz="1400" b="0" kern="100" dirty="0">
                          <a:solidFill>
                            <a:schemeClr val="tx1"/>
                          </a:solidFill>
                          <a:effectLst/>
                          <a:latin typeface="BIZ UDPゴシック" panose="020B0400000000000000" pitchFamily="50" charset="-128"/>
                          <a:ea typeface="BIZ UDPゴシック" panose="020B0400000000000000" pitchFamily="50" charset="-128"/>
                        </a:rPr>
                        <a:t>活用可能</a:t>
                      </a:r>
                      <a:endParaRPr lang="ja-JP" sz="14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2076981076"/>
                  </a:ext>
                </a:extLst>
              </a:tr>
            </a:tbl>
          </a:graphicData>
        </a:graphic>
      </p:graphicFrame>
    </p:spTree>
    <p:extLst>
      <p:ext uri="{BB962C8B-B14F-4D97-AF65-F5344CB8AC3E}">
        <p14:creationId xmlns:p14="http://schemas.microsoft.com/office/powerpoint/2010/main" val="44177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1116</TotalTime>
  <Words>253</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奈良県</dc:creator>
  <cp:lastModifiedBy>河﨑 信行</cp:lastModifiedBy>
  <cp:revision>211</cp:revision>
  <cp:lastPrinted>2022-12-06T03:08:55Z</cp:lastPrinted>
  <dcterms:created xsi:type="dcterms:W3CDTF">2020-10-12T03:42:19Z</dcterms:created>
  <dcterms:modified xsi:type="dcterms:W3CDTF">2023-07-20T03:05:55Z</dcterms:modified>
</cp:coreProperties>
</file>